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0" r:id="rId3"/>
    <p:sldId id="279" r:id="rId4"/>
    <p:sldId id="271" r:id="rId5"/>
    <p:sldId id="278" r:id="rId6"/>
    <p:sldId id="272" r:id="rId7"/>
    <p:sldId id="273" r:id="rId8"/>
    <p:sldId id="276" r:id="rId9"/>
    <p:sldId id="274" r:id="rId10"/>
    <p:sldId id="27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/>
    <p:restoredTop sz="94694"/>
  </p:normalViewPr>
  <p:slideViewPr>
    <p:cSldViewPr snapToGrid="0" showGuides="1">
      <p:cViewPr varScale="1">
        <p:scale>
          <a:sx n="85" d="100"/>
          <a:sy n="85" d="100"/>
        </p:scale>
        <p:origin x="192" y="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D8240-368F-C455-DDBF-E0B78310A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98BB47-0B67-DE68-3CBA-F2C20371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DC5602-F3EB-5D78-1D7B-799790AB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F3F934-99AE-97A5-E810-7C08E67A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D1567B-F219-8EC1-4483-4F35F140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9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66637-D8FA-34BE-BB95-7DBB9E59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E5F8E1-8F49-5590-1A26-7013B7E83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589DC9-3EA3-54F8-292E-E5A71E7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0CDB31-71B9-A4F7-5219-F1FB1727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FED3F-094A-561A-E26C-9A0F3D9C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6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01CA7F-3969-D804-77F1-49307D327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B8EBC4-387A-3DA7-5B9E-C45BB0B9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0B4925-CEDD-2D2E-1815-C40D6A76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016BCA-3184-5E89-C1F9-BDAF6089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90E7D-9BBF-B289-4D9A-04D4DA25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0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5D43F-F020-9F6C-6AA3-A1953E38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C8D44E-BCA0-7CB5-79D2-A07DAFEA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07AEA4-A497-4EA3-2FD1-392D964A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A6CD02-7586-5A03-CD4C-544A8532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5894F0-5767-A9D8-8CF1-C3D1AFB8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1F415-FFBD-6D35-114E-47F1CA52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ACAF52-5582-3648-7192-3BF99F43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228C4-91A7-E9EB-F85C-B6B4408E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D93F89-8A39-D4FA-1CE8-ABF92931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5AD6C-EFC7-33EB-2D0B-CBFD4134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49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567B6F-BB72-7312-D906-A7FA5B46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BC8FB4-7B2B-A58F-F9FC-E68CDDCF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2A6764-0DA4-62AA-B4B6-5F8875A1F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832D9-DB97-6958-5BD4-AE7B4113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9E9DDA-26BA-B8F0-9424-124452D3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F22A1B-72BC-540F-34DD-08F50D5D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04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AE2CB-688E-C75E-C072-911D94E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E84157-6555-AFB7-87A0-029BD48E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84FC7D-E363-57E5-04A9-AC583357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CB8062-7C05-B21D-6AA2-B5D857957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DF0892-2C45-B613-5628-7523D3136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2813F3-D713-0857-EDB3-C9E0788D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4FC3E4-85D1-10DE-5E3E-9C469224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BC36A4-C374-CF7B-01E8-E2C737D4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1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E59BE-8668-6474-EEB9-B3284E4A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2CBCAB-1627-11BA-89D0-F4A10DB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B701D1-0E18-2D40-14C6-274748E0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7697DF-776D-D8D8-2529-ACAE9B44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2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8E424C-9EFB-DC9F-4EFA-0E3AF58D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901A14-1EA2-C510-478E-0DFF46A8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80091D-4750-58FC-2C60-D1011F7C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80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1EF74-8156-7F93-BFB8-CD92FF9E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B5B6E-6390-1DF4-0F07-D956BB9B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83B483-871C-71B9-81AC-9D7771C1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00D27F-8F68-B4B4-67DF-4030016F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E7F8C0-3CE0-3E9A-7573-C7B5CA53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8DE4C7-F331-4BBC-AD7A-2D439562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1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0D139-7C25-5FC9-C749-5D1BAE9D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A165AC-A005-979B-1C7F-2C6317CAE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0BAA2B-882C-FF2A-6428-E2FA23BED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C779B0-C34C-8AF6-0C8A-DBE4073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3DAFBB-6DA4-97EE-13E7-164A8101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D5E73-0073-3DCD-2749-1D559854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1744F7-D9C8-5F3F-754E-E578AB8E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271407-9493-C113-CB14-16E67FE1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11CEBB-7796-2BE2-66DF-AA654913A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33F3-097F-EB4D-93EB-9F510C3C8713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68D8D-F8C7-C268-7A7F-A40C51543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662B8A-263C-DA6B-959A-5D233036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F4E4-96DE-8845-85D5-02892E9D4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CC97BB29-628D-3E09-62D5-4B129AF703D5}"/>
              </a:ext>
            </a:extLst>
          </p:cNvPr>
          <p:cNvSpPr/>
          <p:nvPr/>
        </p:nvSpPr>
        <p:spPr>
          <a:xfrm>
            <a:off x="1113339" y="1625720"/>
            <a:ext cx="9965322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it-IT" sz="3200" b="1" cap="none" spc="0" dirty="0">
              <a:ln/>
              <a:solidFill>
                <a:srgbClr val="002060"/>
              </a:solidFill>
              <a:effectLst/>
              <a:latin typeface="Amarillo" pitchFamily="2" charset="77"/>
            </a:endParaRPr>
          </a:p>
          <a:p>
            <a:pPr algn="ctr"/>
            <a:r>
              <a:rPr lang="it-IT" sz="48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Eduardo Apa racconta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99244BB-7EC9-5F29-7EB2-CDCC9AD6E1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E5DD9A-837C-C67F-7C05-C14FFC968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1" t="8891" r="27288" b="40263"/>
          <a:stretch/>
        </p:blipFill>
        <p:spPr>
          <a:xfrm>
            <a:off x="743440" y="487222"/>
            <a:ext cx="1567881" cy="23559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7A8EB88-E8F1-7736-1717-5A85CEB8A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0" r="2994" b="19847"/>
          <a:stretch/>
        </p:blipFill>
        <p:spPr>
          <a:xfrm>
            <a:off x="9973071" y="3753213"/>
            <a:ext cx="1549821" cy="235597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DAFB078-49A5-36F1-AABE-54E71E27B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33" r="9276" b="29525"/>
          <a:stretch/>
        </p:blipFill>
        <p:spPr>
          <a:xfrm>
            <a:off x="3776237" y="3854876"/>
            <a:ext cx="1704025" cy="238732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B79010C-629B-0061-1F59-333645EC14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62" t="6684" r="19398" b="39840"/>
          <a:stretch/>
        </p:blipFill>
        <p:spPr>
          <a:xfrm>
            <a:off x="817772" y="3753213"/>
            <a:ext cx="1552590" cy="240375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525426B-A46A-7730-52BF-F9FAB53B79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21" t="4751" r="15432" b="27663"/>
          <a:stretch/>
        </p:blipFill>
        <p:spPr>
          <a:xfrm>
            <a:off x="9880679" y="528404"/>
            <a:ext cx="1567881" cy="235597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37DF891-4589-B255-21EB-004003F47002}"/>
              </a:ext>
            </a:extLst>
          </p:cNvPr>
          <p:cNvSpPr txBox="1"/>
          <p:nvPr/>
        </p:nvSpPr>
        <p:spPr>
          <a:xfrm>
            <a:off x="4595198" y="2934966"/>
            <a:ext cx="300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n/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Placido Bonifacio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E77073-3693-36C0-986B-D2BE348CD6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74" t="6621" r="21358" b="25926"/>
          <a:stretch/>
        </p:blipFill>
        <p:spPr>
          <a:xfrm>
            <a:off x="6858337" y="3857374"/>
            <a:ext cx="1736659" cy="240375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2" name="Picture 2" descr="Su quali argomenti preferiscono conversare gli italiani ? - Quora">
            <a:extLst>
              <a:ext uri="{FF2B5EF4-FFF2-40B4-BE49-F238E27FC236}">
                <a16:creationId xmlns:a16="http://schemas.microsoft.com/office/drawing/2014/main" id="{7BF6C960-9158-B35A-2F3A-DC5066D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9" y="2783905"/>
            <a:ext cx="10996891" cy="37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207352-85D6-AEA6-4555-6DE45EA783F3}"/>
              </a:ext>
            </a:extLst>
          </p:cNvPr>
          <p:cNvSpPr txBox="1"/>
          <p:nvPr/>
        </p:nvSpPr>
        <p:spPr>
          <a:xfrm>
            <a:off x="3964458" y="3104787"/>
            <a:ext cx="687061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cerchiamo di capire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è il 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MESSAGGIO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 nelle 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opere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cui parleremo in questa occasione </a:t>
            </a:r>
          </a:p>
        </p:txBody>
      </p:sp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734E6844-8394-B207-FD73-51F68614CB38}"/>
              </a:ext>
            </a:extLst>
          </p:cNvPr>
          <p:cNvSpPr/>
          <p:nvPr/>
        </p:nvSpPr>
        <p:spPr>
          <a:xfrm rot="287186">
            <a:off x="2090825" y="2602467"/>
            <a:ext cx="1654739" cy="998846"/>
          </a:xfrm>
          <a:prstGeom prst="curvedRightArrow">
            <a:avLst>
              <a:gd name="adj1" fmla="val 14982"/>
              <a:gd name="adj2" fmla="val 43626"/>
              <a:gd name="adj3" fmla="val 40377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55A039-6B1E-3884-80A4-07EE41A41F7A}"/>
              </a:ext>
            </a:extLst>
          </p:cNvPr>
          <p:cNvSpPr txBox="1"/>
          <p:nvPr/>
        </p:nvSpPr>
        <p:spPr>
          <a:xfrm>
            <a:off x="3064056" y="2241273"/>
            <a:ext cx="5980791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Conversiamo sulle Emozioni</a:t>
            </a:r>
            <a:endParaRPr lang="it-IT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Eduardo Apa </a:t>
            </a:r>
            <a:r>
              <a:rPr lang="it-IT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</a:t>
            </a:r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situazioni di </a:t>
            </a:r>
            <a:r>
              <a:rPr lang="it-IT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 COMUNE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0F32827-9205-C788-A5AD-BAE13A64EF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5175"/>
          <a:stretch/>
        </p:blipFill>
        <p:spPr>
          <a:xfrm>
            <a:off x="5201445" y="499086"/>
            <a:ext cx="1789110" cy="162839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22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1944 L 0.20482 -0.545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26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07 -3.7037E-7 L -0.2293 -0.5430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7" grpId="0" animBg="1"/>
      <p:bldP spid="14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primere la propria opinione">
            <a:extLst>
              <a:ext uri="{FF2B5EF4-FFF2-40B4-BE49-F238E27FC236}">
                <a16:creationId xmlns:a16="http://schemas.microsoft.com/office/drawing/2014/main" id="{A3465993-3F89-CD51-4882-E772D944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10" y="1369482"/>
            <a:ext cx="5875379" cy="330696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45FB45-1178-5A13-6CF6-B1230C730BE3}"/>
              </a:ext>
            </a:extLst>
          </p:cNvPr>
          <p:cNvSpPr txBox="1"/>
          <p:nvPr/>
        </p:nvSpPr>
        <p:spPr>
          <a:xfrm>
            <a:off x="3158310" y="4940853"/>
            <a:ext cx="587537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vostra</a:t>
            </a: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9F17D96-3B68-EFFA-C0B4-908354978799}"/>
              </a:ext>
            </a:extLst>
          </p:cNvPr>
          <p:cNvSpPr/>
          <p:nvPr/>
        </p:nvSpPr>
        <p:spPr>
          <a:xfrm>
            <a:off x="5299569" y="-12152"/>
            <a:ext cx="14606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199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3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8F4586-F610-42CF-391E-46F90BB8E15E}"/>
              </a:ext>
            </a:extLst>
          </p:cNvPr>
          <p:cNvSpPr txBox="1"/>
          <p:nvPr/>
        </p:nvSpPr>
        <p:spPr>
          <a:xfrm>
            <a:off x="342900" y="1032127"/>
            <a:ext cx="11506200" cy="562865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1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BELLEZZA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EMOZIONI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SENSAZIONI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ognuno di noi prova 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hanno senso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chi le </a:t>
            </a:r>
            <a:r>
              <a:rPr lang="it-I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ono sempre </a:t>
            </a:r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correlate a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FATTI</a:t>
            </a:r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SITUAZIONI</a:t>
            </a:r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vissuti personalmente 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sempre, in qualche modo, legati a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PROSPETTIVE</a:t>
            </a:r>
            <a:r>
              <a:rPr lang="it-IT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vita individuali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9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possono 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essere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RACCONTATE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lo scopo </a:t>
            </a:r>
          </a:p>
          <a:p>
            <a:pPr algn="ctr"/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ALTRI 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possano percepirle dalla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LETTURA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o, comunque, da una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ORALE</a:t>
            </a: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VG, Vettoriale - Disegno Creativo Del Concetto Di Lampadina Idea Di  Disegno. Concetto Di Ispirazione Di Creatività Della Creatività  Dell'innovazione Della Lampada Di Idea Di Vettore. Lampadina Luminosa Della  Soluzione Di Simbolo">
            <a:extLst>
              <a:ext uri="{FF2B5EF4-FFF2-40B4-BE49-F238E27FC236}">
                <a16:creationId xmlns:a16="http://schemas.microsoft.com/office/drawing/2014/main" id="{4FD1359A-FE14-9C91-7DB6-46207095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70501"/>
            <a:ext cx="1719263" cy="172325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5C760B6-ED92-4836-F0AB-2609A245C9BC}"/>
              </a:ext>
            </a:extLst>
          </p:cNvPr>
          <p:cNvSpPr/>
          <p:nvPr/>
        </p:nvSpPr>
        <p:spPr>
          <a:xfrm>
            <a:off x="3845793" y="183747"/>
            <a:ext cx="4530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Concetto</a:t>
            </a:r>
            <a:r>
              <a:rPr lang="it-IT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fondativo</a:t>
            </a:r>
          </a:p>
        </p:txBody>
      </p:sp>
    </p:spTree>
    <p:extLst>
      <p:ext uri="{BB962C8B-B14F-4D97-AF65-F5344CB8AC3E}">
        <p14:creationId xmlns:p14="http://schemas.microsoft.com/office/powerpoint/2010/main" val="34658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97EC90-F92E-AE2A-63D5-E78770947CEE}"/>
              </a:ext>
            </a:extLst>
          </p:cNvPr>
          <p:cNvSpPr txBox="1"/>
          <p:nvPr/>
        </p:nvSpPr>
        <p:spPr>
          <a:xfrm>
            <a:off x="600500" y="995359"/>
            <a:ext cx="11027391" cy="5509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Eduardo Apa, queste cose le conosce bene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it-IT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mediante la sua Arte narrativa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volte tramite un </a:t>
            </a:r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racconto breve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volte tramite un </a:t>
            </a:r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romanzo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volte attraverso </a:t>
            </a:r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serie di racconti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tenuti insieme da un tema,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INDUCE</a:t>
            </a:r>
            <a:r>
              <a:rPr lang="it-IT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LETTORE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SENSO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SITUAZIONI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VIVE</a:t>
            </a:r>
            <a:endParaRPr lang="it-IT" sz="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Perché ognuno </a:t>
            </a:r>
            <a:r>
              <a:rPr lang="it-I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possa trovarsi individualmente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nelle migliori condizioni per viverle e provarle</a:t>
            </a:r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senza condizionamenti di alcun genere </a:t>
            </a:r>
          </a:p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intensamente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non in modo 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superficiale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2CFA971-7268-5726-25E3-D08C7BE3F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75"/>
          <a:stretch/>
        </p:blipFill>
        <p:spPr>
          <a:xfrm>
            <a:off x="1019330" y="540639"/>
            <a:ext cx="999197" cy="909439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453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14282D-5665-D39D-56A9-A97595ED49FD}"/>
              </a:ext>
            </a:extLst>
          </p:cNvPr>
          <p:cNvGrpSpPr/>
          <p:nvPr/>
        </p:nvGrpSpPr>
        <p:grpSpPr>
          <a:xfrm>
            <a:off x="1318420" y="965564"/>
            <a:ext cx="1463201" cy="1235541"/>
            <a:chOff x="846160" y="787028"/>
            <a:chExt cx="1463201" cy="1235541"/>
          </a:xfrm>
        </p:grpSpPr>
        <p:pic>
          <p:nvPicPr>
            <p:cNvPr id="3074" name="Picture 2" descr="Sindrome di Stendhal: cos'è? Perché si chiama così?">
              <a:extLst>
                <a:ext uri="{FF2B5EF4-FFF2-40B4-BE49-F238E27FC236}">
                  <a16:creationId xmlns:a16="http://schemas.microsoft.com/office/drawing/2014/main" id="{C2988AAA-F262-AFA3-940C-4222D94A0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60" y="787028"/>
              <a:ext cx="1463201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BCFF467-2CAD-890E-C008-BBC083647CE0}"/>
                </a:ext>
              </a:extLst>
            </p:cNvPr>
            <p:cNvSpPr txBox="1"/>
            <p:nvPr/>
          </p:nvSpPr>
          <p:spPr>
            <a:xfrm>
              <a:off x="846160" y="1760561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Fenomeno naturale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A4F7C76-92CF-16B9-65E9-231F600EBC97}"/>
              </a:ext>
            </a:extLst>
          </p:cNvPr>
          <p:cNvGrpSpPr/>
          <p:nvPr/>
        </p:nvGrpSpPr>
        <p:grpSpPr>
          <a:xfrm>
            <a:off x="1315927" y="2830809"/>
            <a:ext cx="1474355" cy="1235541"/>
            <a:chOff x="846160" y="2820539"/>
            <a:chExt cx="1474355" cy="1235541"/>
          </a:xfrm>
        </p:grpSpPr>
        <p:pic>
          <p:nvPicPr>
            <p:cNvPr id="3078" name="Picture 6" descr="Cosa vedere in 4 giorni a Porto: la Ribeira sul Douro">
              <a:extLst>
                <a:ext uri="{FF2B5EF4-FFF2-40B4-BE49-F238E27FC236}">
                  <a16:creationId xmlns:a16="http://schemas.microsoft.com/office/drawing/2014/main" id="{698AB876-156B-8AF1-D923-01D2A561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60" y="2820539"/>
              <a:ext cx="1474355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B7AE954-E78C-3D10-B661-1B05DF7C4C7B}"/>
                </a:ext>
              </a:extLst>
            </p:cNvPr>
            <p:cNvSpPr txBox="1"/>
            <p:nvPr/>
          </p:nvSpPr>
          <p:spPr>
            <a:xfrm>
              <a:off x="848654" y="3794470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Panorama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92F9087-BF50-93EC-CCBD-C20C93A4C076}"/>
              </a:ext>
            </a:extLst>
          </p:cNvPr>
          <p:cNvGrpSpPr/>
          <p:nvPr/>
        </p:nvGrpSpPr>
        <p:grpSpPr>
          <a:xfrm>
            <a:off x="1307267" y="4838684"/>
            <a:ext cx="1474355" cy="1241415"/>
            <a:chOff x="835006" y="4645719"/>
            <a:chExt cx="1474355" cy="1241415"/>
          </a:xfrm>
        </p:grpSpPr>
        <p:pic>
          <p:nvPicPr>
            <p:cNvPr id="3082" name="Picture 10" descr="LA RETE COME INCONTRO TRA PERSONE – SAINT MARTIN POST">
              <a:extLst>
                <a:ext uri="{FF2B5EF4-FFF2-40B4-BE49-F238E27FC236}">
                  <a16:creationId xmlns:a16="http://schemas.microsoft.com/office/drawing/2014/main" id="{4D2271D6-C00E-876B-4891-C6314B2C2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06" y="4645719"/>
              <a:ext cx="1474355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6FE1789-D8BC-D97B-337E-C45EA5CA61FC}"/>
                </a:ext>
              </a:extLst>
            </p:cNvPr>
            <p:cNvSpPr txBox="1"/>
            <p:nvPr/>
          </p:nvSpPr>
          <p:spPr>
            <a:xfrm>
              <a:off x="835006" y="5625524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Incontro Speciale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0D3CDF-6E07-BEDC-CDF2-881DBB31EDED}"/>
              </a:ext>
            </a:extLst>
          </p:cNvPr>
          <p:cNvGrpSpPr/>
          <p:nvPr/>
        </p:nvGrpSpPr>
        <p:grpSpPr>
          <a:xfrm>
            <a:off x="9056209" y="4988184"/>
            <a:ext cx="1538732" cy="1235540"/>
            <a:chOff x="9882638" y="4645719"/>
            <a:chExt cx="1479121" cy="1235540"/>
          </a:xfrm>
        </p:grpSpPr>
        <p:pic>
          <p:nvPicPr>
            <p:cNvPr id="3084" name="Picture 12" descr="5 trucchi per avviare conversazioni interessanti quando ti trovi tra  sconosciuti - Donna Moderna">
              <a:extLst>
                <a:ext uri="{FF2B5EF4-FFF2-40B4-BE49-F238E27FC236}">
                  <a16:creationId xmlns:a16="http://schemas.microsoft.com/office/drawing/2014/main" id="{DC4BC2FD-A40B-90E1-775E-21E6635FD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638" y="4645719"/>
              <a:ext cx="1453400" cy="123554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0CC2A64-590B-4E45-892F-6C9610E6F557}"/>
                </a:ext>
              </a:extLst>
            </p:cNvPr>
            <p:cNvSpPr txBox="1"/>
            <p:nvPr/>
          </p:nvSpPr>
          <p:spPr>
            <a:xfrm>
              <a:off x="9898558" y="5619649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Incontro occasionale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1BAF98D-3EB3-19B6-4F08-04FB4AD9E933}"/>
              </a:ext>
            </a:extLst>
          </p:cNvPr>
          <p:cNvGrpSpPr/>
          <p:nvPr/>
        </p:nvGrpSpPr>
        <p:grpSpPr>
          <a:xfrm>
            <a:off x="9118878" y="3019386"/>
            <a:ext cx="1479120" cy="1203925"/>
            <a:chOff x="9893656" y="2679061"/>
            <a:chExt cx="1479120" cy="1203925"/>
          </a:xfrm>
        </p:grpSpPr>
        <p:pic>
          <p:nvPicPr>
            <p:cNvPr id="1026" name="Picture 2" descr="Torre Saracena">
              <a:extLst>
                <a:ext uri="{FF2B5EF4-FFF2-40B4-BE49-F238E27FC236}">
                  <a16:creationId xmlns:a16="http://schemas.microsoft.com/office/drawing/2014/main" id="{D3826230-8500-9460-BDC2-FC732F00ED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9" r="55350" b="24753"/>
            <a:stretch/>
          </p:blipFill>
          <p:spPr bwMode="auto">
            <a:xfrm>
              <a:off x="9893656" y="2679061"/>
              <a:ext cx="1479120" cy="120392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983FB21-32F7-E537-77BF-145D637B915C}"/>
                </a:ext>
              </a:extLst>
            </p:cNvPr>
            <p:cNvSpPr txBox="1"/>
            <p:nvPr/>
          </p:nvSpPr>
          <p:spPr>
            <a:xfrm>
              <a:off x="9898558" y="3613930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Reperto storico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7EC4666C-7F71-27A2-DD4D-7A7042230028}"/>
              </a:ext>
            </a:extLst>
          </p:cNvPr>
          <p:cNvGrpSpPr/>
          <p:nvPr/>
        </p:nvGrpSpPr>
        <p:grpSpPr>
          <a:xfrm>
            <a:off x="9056208" y="1145505"/>
            <a:ext cx="1479122" cy="1317210"/>
            <a:chOff x="9882638" y="685159"/>
            <a:chExt cx="1479122" cy="1317210"/>
          </a:xfrm>
        </p:grpSpPr>
        <p:pic>
          <p:nvPicPr>
            <p:cNvPr id="1028" name="Picture 4" descr="San Giorgio e il drago Coronavirus! - 24 Ore News">
              <a:extLst>
                <a:ext uri="{FF2B5EF4-FFF2-40B4-BE49-F238E27FC236}">
                  <a16:creationId xmlns:a16="http://schemas.microsoft.com/office/drawing/2014/main" id="{7B9F0682-B94B-B186-3214-2F768A552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640" y="685159"/>
              <a:ext cx="1479120" cy="117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C425F03-69AC-25E1-019F-A1D251EEC8CC}"/>
                </a:ext>
              </a:extLst>
            </p:cNvPr>
            <p:cNvSpPr txBox="1"/>
            <p:nvPr/>
          </p:nvSpPr>
          <p:spPr>
            <a:xfrm>
              <a:off x="9882638" y="1740759"/>
              <a:ext cx="147819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 d’Arte</a:t>
              </a:r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92CFA971-7268-5726-25E3-D08C7BE3FB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175"/>
          <a:stretch/>
        </p:blipFill>
        <p:spPr>
          <a:xfrm>
            <a:off x="5235403" y="2848961"/>
            <a:ext cx="1744866" cy="158812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B03D1703-10AA-ACEE-B412-1CCDF2EC6A3D}"/>
              </a:ext>
            </a:extLst>
          </p:cNvPr>
          <p:cNvSpPr/>
          <p:nvPr/>
        </p:nvSpPr>
        <p:spPr>
          <a:xfrm>
            <a:off x="4100310" y="206372"/>
            <a:ext cx="3969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possibili situazioni</a:t>
            </a:r>
          </a:p>
        </p:txBody>
      </p:sp>
    </p:spTree>
    <p:extLst>
      <p:ext uri="{BB962C8B-B14F-4D97-AF65-F5344CB8AC3E}">
        <p14:creationId xmlns:p14="http://schemas.microsoft.com/office/powerpoint/2010/main" val="32676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14282D-5665-D39D-56A9-A97595ED49FD}"/>
              </a:ext>
            </a:extLst>
          </p:cNvPr>
          <p:cNvGrpSpPr/>
          <p:nvPr/>
        </p:nvGrpSpPr>
        <p:grpSpPr>
          <a:xfrm>
            <a:off x="1031329" y="791147"/>
            <a:ext cx="1463201" cy="1235541"/>
            <a:chOff x="846160" y="787028"/>
            <a:chExt cx="1463201" cy="1235541"/>
          </a:xfrm>
        </p:grpSpPr>
        <p:pic>
          <p:nvPicPr>
            <p:cNvPr id="3074" name="Picture 2" descr="Sindrome di Stendhal: cos'è? Perché si chiama così?">
              <a:extLst>
                <a:ext uri="{FF2B5EF4-FFF2-40B4-BE49-F238E27FC236}">
                  <a16:creationId xmlns:a16="http://schemas.microsoft.com/office/drawing/2014/main" id="{C2988AAA-F262-AFA3-940C-4222D94A0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60" y="787028"/>
              <a:ext cx="1463201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BCFF467-2CAD-890E-C008-BBC083647CE0}"/>
                </a:ext>
              </a:extLst>
            </p:cNvPr>
            <p:cNvSpPr txBox="1"/>
            <p:nvPr/>
          </p:nvSpPr>
          <p:spPr>
            <a:xfrm>
              <a:off x="846160" y="1760561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Fenomeno naturale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A4F7C76-92CF-16B9-65E9-231F600EBC97}"/>
              </a:ext>
            </a:extLst>
          </p:cNvPr>
          <p:cNvGrpSpPr/>
          <p:nvPr/>
        </p:nvGrpSpPr>
        <p:grpSpPr>
          <a:xfrm>
            <a:off x="2835278" y="2723963"/>
            <a:ext cx="1474355" cy="1235541"/>
            <a:chOff x="846160" y="2820539"/>
            <a:chExt cx="1474355" cy="1235541"/>
          </a:xfrm>
        </p:grpSpPr>
        <p:pic>
          <p:nvPicPr>
            <p:cNvPr id="3078" name="Picture 6" descr="Cosa vedere in 4 giorni a Porto: la Ribeira sul Douro">
              <a:extLst>
                <a:ext uri="{FF2B5EF4-FFF2-40B4-BE49-F238E27FC236}">
                  <a16:creationId xmlns:a16="http://schemas.microsoft.com/office/drawing/2014/main" id="{698AB876-156B-8AF1-D923-01D2A561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60" y="2820539"/>
              <a:ext cx="1474355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B7AE954-E78C-3D10-B661-1B05DF7C4C7B}"/>
                </a:ext>
              </a:extLst>
            </p:cNvPr>
            <p:cNvSpPr txBox="1"/>
            <p:nvPr/>
          </p:nvSpPr>
          <p:spPr>
            <a:xfrm>
              <a:off x="848654" y="3794470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Panorama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92F9087-BF50-93EC-CCBD-C20C93A4C076}"/>
              </a:ext>
            </a:extLst>
          </p:cNvPr>
          <p:cNvGrpSpPr/>
          <p:nvPr/>
        </p:nvGrpSpPr>
        <p:grpSpPr>
          <a:xfrm>
            <a:off x="1031329" y="5055883"/>
            <a:ext cx="1474355" cy="1241415"/>
            <a:chOff x="835006" y="4645719"/>
            <a:chExt cx="1474355" cy="1241415"/>
          </a:xfrm>
        </p:grpSpPr>
        <p:pic>
          <p:nvPicPr>
            <p:cNvPr id="3082" name="Picture 10" descr="LA RETE COME INCONTRO TRA PERSONE – SAINT MARTIN POST">
              <a:extLst>
                <a:ext uri="{FF2B5EF4-FFF2-40B4-BE49-F238E27FC236}">
                  <a16:creationId xmlns:a16="http://schemas.microsoft.com/office/drawing/2014/main" id="{4D2271D6-C00E-876B-4891-C6314B2C2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06" y="4645719"/>
              <a:ext cx="1474355" cy="12355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6FE1789-D8BC-D97B-337E-C45EA5CA61FC}"/>
                </a:ext>
              </a:extLst>
            </p:cNvPr>
            <p:cNvSpPr txBox="1"/>
            <p:nvPr/>
          </p:nvSpPr>
          <p:spPr>
            <a:xfrm>
              <a:off x="835006" y="5625524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Incontro Speciale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0D3CDF-6E07-BEDC-CDF2-881DBB31EDED}"/>
              </a:ext>
            </a:extLst>
          </p:cNvPr>
          <p:cNvGrpSpPr/>
          <p:nvPr/>
        </p:nvGrpSpPr>
        <p:grpSpPr>
          <a:xfrm>
            <a:off x="7734184" y="4825247"/>
            <a:ext cx="1538732" cy="1235540"/>
            <a:chOff x="9882638" y="4645719"/>
            <a:chExt cx="1479121" cy="1235540"/>
          </a:xfrm>
        </p:grpSpPr>
        <p:pic>
          <p:nvPicPr>
            <p:cNvPr id="3084" name="Picture 12" descr="5 trucchi per avviare conversazioni interessanti quando ti trovi tra  sconosciuti - Donna Moderna">
              <a:extLst>
                <a:ext uri="{FF2B5EF4-FFF2-40B4-BE49-F238E27FC236}">
                  <a16:creationId xmlns:a16="http://schemas.microsoft.com/office/drawing/2014/main" id="{DC4BC2FD-A40B-90E1-775E-21E6635FD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638" y="4645719"/>
              <a:ext cx="1453400" cy="123554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0CC2A64-590B-4E45-892F-6C9610E6F557}"/>
                </a:ext>
              </a:extLst>
            </p:cNvPr>
            <p:cNvSpPr txBox="1"/>
            <p:nvPr/>
          </p:nvSpPr>
          <p:spPr>
            <a:xfrm>
              <a:off x="9898558" y="5619649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Incontro occasionale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1BAF98D-3EB3-19B6-4F08-04FB4AD9E933}"/>
              </a:ext>
            </a:extLst>
          </p:cNvPr>
          <p:cNvGrpSpPr/>
          <p:nvPr/>
        </p:nvGrpSpPr>
        <p:grpSpPr>
          <a:xfrm>
            <a:off x="10066326" y="2893830"/>
            <a:ext cx="1479120" cy="1203925"/>
            <a:chOff x="9893656" y="2679061"/>
            <a:chExt cx="1479120" cy="1203925"/>
          </a:xfrm>
        </p:grpSpPr>
        <p:pic>
          <p:nvPicPr>
            <p:cNvPr id="1026" name="Picture 2" descr="Torre Saracena">
              <a:extLst>
                <a:ext uri="{FF2B5EF4-FFF2-40B4-BE49-F238E27FC236}">
                  <a16:creationId xmlns:a16="http://schemas.microsoft.com/office/drawing/2014/main" id="{D3826230-8500-9460-BDC2-FC732F00ED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9" r="55350" b="24753"/>
            <a:stretch/>
          </p:blipFill>
          <p:spPr bwMode="auto">
            <a:xfrm>
              <a:off x="9893656" y="2679061"/>
              <a:ext cx="1479120" cy="120392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983FB21-32F7-E537-77BF-145D637B915C}"/>
                </a:ext>
              </a:extLst>
            </p:cNvPr>
            <p:cNvSpPr txBox="1"/>
            <p:nvPr/>
          </p:nvSpPr>
          <p:spPr>
            <a:xfrm>
              <a:off x="9898558" y="3613930"/>
              <a:ext cx="146320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Reperto storico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7EC4666C-7F71-27A2-DD4D-7A7042230028}"/>
              </a:ext>
            </a:extLst>
          </p:cNvPr>
          <p:cNvGrpSpPr/>
          <p:nvPr/>
        </p:nvGrpSpPr>
        <p:grpSpPr>
          <a:xfrm>
            <a:off x="8225766" y="968935"/>
            <a:ext cx="1479122" cy="1317210"/>
            <a:chOff x="9882638" y="685159"/>
            <a:chExt cx="1479122" cy="1317210"/>
          </a:xfrm>
        </p:grpSpPr>
        <p:pic>
          <p:nvPicPr>
            <p:cNvPr id="1028" name="Picture 4" descr="San Giorgio e il drago Coronavirus! - 24 Ore News">
              <a:extLst>
                <a:ext uri="{FF2B5EF4-FFF2-40B4-BE49-F238E27FC236}">
                  <a16:creationId xmlns:a16="http://schemas.microsoft.com/office/drawing/2014/main" id="{7B9F0682-B94B-B186-3214-2F768A552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640" y="685159"/>
              <a:ext cx="1479120" cy="117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C425F03-69AC-25E1-019F-A1D251EEC8CC}"/>
                </a:ext>
              </a:extLst>
            </p:cNvPr>
            <p:cNvSpPr txBox="1"/>
            <p:nvPr/>
          </p:nvSpPr>
          <p:spPr>
            <a:xfrm>
              <a:off x="9882638" y="1740759"/>
              <a:ext cx="147819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 d’Arte</a:t>
              </a:r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92CFA971-7268-5726-25E3-D08C7BE3FB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175"/>
          <a:stretch/>
        </p:blipFill>
        <p:spPr>
          <a:xfrm>
            <a:off x="5235403" y="2848961"/>
            <a:ext cx="1744866" cy="158812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B03D1703-10AA-ACEE-B412-1CCDF2EC6A3D}"/>
              </a:ext>
            </a:extLst>
          </p:cNvPr>
          <p:cNvSpPr/>
          <p:nvPr/>
        </p:nvSpPr>
        <p:spPr>
          <a:xfrm>
            <a:off x="4100310" y="206372"/>
            <a:ext cx="3969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possibili situazioni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E0F940-6942-FD45-2B52-B16ABD1F2EDE}"/>
              </a:ext>
            </a:extLst>
          </p:cNvPr>
          <p:cNvSpPr txBox="1"/>
          <p:nvPr/>
        </p:nvSpPr>
        <p:spPr>
          <a:xfrm>
            <a:off x="9531529" y="1179900"/>
            <a:ext cx="255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Oriolo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Pag. 17 </a:t>
            </a:r>
          </a:p>
          <a:p>
            <a:pPr algn="ctr"/>
            <a:r>
              <a:rPr lang="it-IT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 d’arte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Emozione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7249B018-56CC-978C-3894-F51EE9C5ACA9}"/>
              </a:ext>
            </a:extLst>
          </p:cNvPr>
          <p:cNvSpPr/>
          <p:nvPr/>
        </p:nvSpPr>
        <p:spPr>
          <a:xfrm>
            <a:off x="9494637" y="860411"/>
            <a:ext cx="275422" cy="2644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EA9583CD-C8FB-2479-246B-934C327362CA}"/>
              </a:ext>
            </a:extLst>
          </p:cNvPr>
          <p:cNvSpPr/>
          <p:nvPr/>
        </p:nvSpPr>
        <p:spPr>
          <a:xfrm>
            <a:off x="9988977" y="2765692"/>
            <a:ext cx="275422" cy="2644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680F109-AE6A-455F-C6A8-416BAC130DF7}"/>
              </a:ext>
            </a:extLst>
          </p:cNvPr>
          <p:cNvSpPr txBox="1"/>
          <p:nvPr/>
        </p:nvSpPr>
        <p:spPr>
          <a:xfrm>
            <a:off x="7515147" y="3232464"/>
            <a:ext cx="255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Montegiordano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Nocara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Pagg. 17  e 29/30 -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195723D-6B3A-2F49-4AF5-D7C21F5A5861}"/>
              </a:ext>
            </a:extLst>
          </p:cNvPr>
          <p:cNvSpPr/>
          <p:nvPr/>
        </p:nvSpPr>
        <p:spPr>
          <a:xfrm>
            <a:off x="9052579" y="4690837"/>
            <a:ext cx="275422" cy="2644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2B40673-3FBF-EC92-4886-E3C65D8B1CDA}"/>
              </a:ext>
            </a:extLst>
          </p:cNvPr>
          <p:cNvSpPr txBox="1"/>
          <p:nvPr/>
        </p:nvSpPr>
        <p:spPr>
          <a:xfrm>
            <a:off x="9272916" y="5159714"/>
            <a:ext cx="255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pag. 38/40</a:t>
            </a:r>
            <a:endParaRPr lang="it-IT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Conversazione -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Interazione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A7BE15B-4798-88D1-4AB4-FBBDDE5ACFC4}"/>
              </a:ext>
            </a:extLst>
          </p:cNvPr>
          <p:cNvSpPr/>
          <p:nvPr/>
        </p:nvSpPr>
        <p:spPr>
          <a:xfrm>
            <a:off x="2726024" y="2624073"/>
            <a:ext cx="275422" cy="2644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EC1D5A0-3202-6664-4106-1CF618662BC5}"/>
              </a:ext>
            </a:extLst>
          </p:cNvPr>
          <p:cNvSpPr txBox="1"/>
          <p:nvPr/>
        </p:nvSpPr>
        <p:spPr>
          <a:xfrm>
            <a:off x="240522" y="3030096"/>
            <a:ext cx="255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Cerchiara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Pagg. 107/108 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-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Emozione</a:t>
            </a:r>
          </a:p>
        </p:txBody>
      </p:sp>
    </p:spTree>
    <p:extLst>
      <p:ext uri="{BB962C8B-B14F-4D97-AF65-F5344CB8AC3E}">
        <p14:creationId xmlns:p14="http://schemas.microsoft.com/office/powerpoint/2010/main" val="41591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A9BF94-507B-995F-37D5-1AA3BEB48ED3}"/>
              </a:ext>
            </a:extLst>
          </p:cNvPr>
          <p:cNvSpPr txBox="1"/>
          <p:nvPr/>
        </p:nvSpPr>
        <p:spPr>
          <a:xfrm>
            <a:off x="677839" y="3570274"/>
            <a:ext cx="108363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È questa la ragione della pubblicazione di libri come: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RACCONTI DELL’APOLLINARA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32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cui abbiamo parlato nel primo incontro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dei due seguenti </a:t>
            </a:r>
            <a:endParaRPr lang="it-IT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Emozioni da Viaggi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Nuove Emozioni</a:t>
            </a:r>
            <a:endParaRPr lang="it-IT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agione e sentimento - Scuola e cultura">
            <a:extLst>
              <a:ext uri="{FF2B5EF4-FFF2-40B4-BE49-F238E27FC236}">
                <a16:creationId xmlns:a16="http://schemas.microsoft.com/office/drawing/2014/main" id="{1B176B2D-0349-9AD5-7E94-0ADDB2A34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22" y="247765"/>
            <a:ext cx="4609956" cy="19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FBD181-DD65-84AF-DEAE-C4CA67BB62B9}"/>
              </a:ext>
            </a:extLst>
          </p:cNvPr>
          <p:cNvSpPr txBox="1"/>
          <p:nvPr/>
        </p:nvSpPr>
        <p:spPr>
          <a:xfrm>
            <a:off x="6849277" y="1216324"/>
            <a:ext cx="199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Razionalità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4F1AB8-A22D-2D7A-279C-31923D0998BA}"/>
              </a:ext>
            </a:extLst>
          </p:cNvPr>
          <p:cNvSpPr txBox="1"/>
          <p:nvPr/>
        </p:nvSpPr>
        <p:spPr>
          <a:xfrm>
            <a:off x="3166279" y="1251383"/>
            <a:ext cx="232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 d’animo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316722-20D3-E315-9B1F-177FB4F0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4" t="6621" r="21358" b="25926"/>
          <a:stretch/>
        </p:blipFill>
        <p:spPr>
          <a:xfrm>
            <a:off x="7450184" y="2031176"/>
            <a:ext cx="950794" cy="131602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17597F-E350-FE8D-E78F-B7E7FD3EC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0" r="2994" b="19847"/>
          <a:stretch/>
        </p:blipFill>
        <p:spPr>
          <a:xfrm>
            <a:off x="5603823" y="1966865"/>
            <a:ext cx="984354" cy="1380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CA3CC7-B8AD-743F-F2BD-DE7C1782DB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3" r="9276" b="29525"/>
          <a:stretch/>
        </p:blipFill>
        <p:spPr>
          <a:xfrm>
            <a:off x="3632239" y="1980574"/>
            <a:ext cx="985254" cy="138033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67F121-524A-EC70-1ED0-EF9DD341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1" y="909676"/>
            <a:ext cx="1290733" cy="12907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959078-BB29-2859-52F7-5DC5199EED0A}"/>
              </a:ext>
            </a:extLst>
          </p:cNvPr>
          <p:cNvSpPr txBox="1"/>
          <p:nvPr/>
        </p:nvSpPr>
        <p:spPr>
          <a:xfrm>
            <a:off x="873372" y="2212546"/>
            <a:ext cx="159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Opinione</a:t>
            </a:r>
          </a:p>
        </p:txBody>
      </p:sp>
    </p:spTree>
    <p:extLst>
      <p:ext uri="{BB962C8B-B14F-4D97-AF65-F5344CB8AC3E}">
        <p14:creationId xmlns:p14="http://schemas.microsoft.com/office/powerpoint/2010/main" val="28044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A9BF94-507B-995F-37D5-1AA3BEB48ED3}"/>
              </a:ext>
            </a:extLst>
          </p:cNvPr>
          <p:cNvSpPr txBox="1"/>
          <p:nvPr/>
        </p:nvSpPr>
        <p:spPr>
          <a:xfrm>
            <a:off x="677839" y="2836655"/>
            <a:ext cx="10836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PERSEGUONO LO SCOPO </a:t>
            </a:r>
            <a:r>
              <a:rPr lang="it-I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di:</a:t>
            </a:r>
            <a:endParaRPr lang="it-IT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invitare i lettori a 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sz="24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EMOZIONARSI «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it-IT" sz="24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l’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AUTORE</a:t>
            </a: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difronte al un’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 d’Arte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ad un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acconto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una 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Conversazione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interlocutori, </a:t>
            </a:r>
          </a:p>
          <a:p>
            <a:pPr algn="ctr"/>
            <a:r>
              <a:rPr lang="it-IT" sz="24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DESIDERARE</a:t>
            </a:r>
            <a:r>
              <a:rPr lang="it-IT" sz="24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400" b="1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trovarsi in quelle situazioni </a:t>
            </a: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vivere le EMOZIONI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ne derivano </a:t>
            </a:r>
          </a:p>
          <a:p>
            <a:pPr algn="ctr"/>
            <a:endParaRPr lang="it-IT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COME LUI, </a:t>
            </a:r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MODO PERSONALE </a:t>
            </a:r>
            <a:endParaRPr lang="it-IT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316722-20D3-E315-9B1F-177FB4F07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4" t="6621" r="21358" b="25926"/>
          <a:stretch/>
        </p:blipFill>
        <p:spPr>
          <a:xfrm>
            <a:off x="7720006" y="667075"/>
            <a:ext cx="1349042" cy="186724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17597F-E350-FE8D-E78F-B7E7FD3EC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0" r="2994" b="19847"/>
          <a:stretch/>
        </p:blipFill>
        <p:spPr>
          <a:xfrm>
            <a:off x="5408952" y="602764"/>
            <a:ext cx="1396659" cy="195849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CA3CC7-B8AD-743F-F2BD-DE7C1782D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33" r="9276" b="29525"/>
          <a:stretch/>
        </p:blipFill>
        <p:spPr>
          <a:xfrm>
            <a:off x="3096621" y="575825"/>
            <a:ext cx="1397936" cy="19584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1FFE0C0-97A6-4056-24E7-9A43D76EC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8" y="919834"/>
            <a:ext cx="1290733" cy="12907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BF0C64-84A0-6CC8-E098-EAB17EA784C3}"/>
              </a:ext>
            </a:extLst>
          </p:cNvPr>
          <p:cNvSpPr txBox="1"/>
          <p:nvPr/>
        </p:nvSpPr>
        <p:spPr>
          <a:xfrm>
            <a:off x="677839" y="2222704"/>
            <a:ext cx="159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Opinione</a:t>
            </a:r>
          </a:p>
        </p:txBody>
      </p:sp>
    </p:spTree>
    <p:extLst>
      <p:ext uri="{BB962C8B-B14F-4D97-AF65-F5344CB8AC3E}">
        <p14:creationId xmlns:p14="http://schemas.microsoft.com/office/powerpoint/2010/main" val="3582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E8C097-F767-DCCE-A720-86DBD477070E}"/>
              </a:ext>
            </a:extLst>
          </p:cNvPr>
          <p:cNvSpPr txBox="1"/>
          <p:nvPr/>
        </p:nvSpPr>
        <p:spPr>
          <a:xfrm>
            <a:off x="857749" y="521729"/>
            <a:ext cx="10488058" cy="572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Eduardo Apa</a:t>
            </a:r>
          </a:p>
          <a:p>
            <a:pPr algn="ctr"/>
            <a:endParaRPr lang="it-IT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questi volumi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OFFRE </a:t>
            </a:r>
            <a:r>
              <a:rPr lang="it-IT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lettori una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GUIDA TURISTICA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MODALITÀ</a:t>
            </a:r>
            <a:r>
              <a:rPr lang="it-IT" sz="18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VIVERE </a:t>
            </a:r>
            <a:r>
              <a:rPr lang="it-IT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RAPPORTO 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gli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it-IT" dirty="0">
                <a:solidFill>
                  <a:srgbClr val="00A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it-IT" sz="18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l’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AMBIENTE CIRCOSTANTE</a:t>
            </a:r>
            <a:r>
              <a:rPr lang="it-IT" dirty="0">
                <a:solidFill>
                  <a:srgbClr val="00A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A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con la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 UNIVERSALE</a:t>
            </a:r>
            <a:endParaRPr lang="it-IT" sz="1800" dirty="0">
              <a:solidFill>
                <a:srgbClr val="00AF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perché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tutto ciò come 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FENOMENI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indispensabili al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GODIMENTO 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un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 ARMONIOSO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PERSONE </a:t>
            </a:r>
            <a:r>
              <a:rPr lang="it-IT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 di loro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delle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PERSONE </a:t>
            </a:r>
            <a:r>
              <a:rPr lang="it-IT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la natura</a:t>
            </a:r>
            <a:r>
              <a:rPr lang="it-I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 si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ESPRIMONO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attraverso 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CONTATTO UMANO 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la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CONDIVISIONE DEI VALORI DELLA PERSONA 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GIOIA DELL’APPARTENENZA </a:t>
            </a:r>
            <a:endParaRPr lang="it-I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95CF37-09F7-763F-B867-A7AA1BEFE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75"/>
          <a:stretch/>
        </p:blipFill>
        <p:spPr>
          <a:xfrm>
            <a:off x="9451767" y="468455"/>
            <a:ext cx="1789110" cy="162839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E48D5F1-FE5F-D8DD-5734-B71B7451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3" y="521729"/>
            <a:ext cx="1290733" cy="12907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F473C0-EBF4-3174-2BD0-EB1AAC818432}"/>
              </a:ext>
            </a:extLst>
          </p:cNvPr>
          <p:cNvSpPr txBox="1"/>
          <p:nvPr/>
        </p:nvSpPr>
        <p:spPr>
          <a:xfrm>
            <a:off x="802094" y="1824599"/>
            <a:ext cx="159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Opinione</a:t>
            </a:r>
          </a:p>
        </p:txBody>
      </p:sp>
    </p:spTree>
    <p:extLst>
      <p:ext uri="{BB962C8B-B14F-4D97-AF65-F5344CB8AC3E}">
        <p14:creationId xmlns:p14="http://schemas.microsoft.com/office/powerpoint/2010/main" val="17659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FA748C-E563-B271-10AB-B8F526EE7330}"/>
              </a:ext>
            </a:extLst>
          </p:cNvPr>
          <p:cNvSpPr txBox="1"/>
          <p:nvPr/>
        </p:nvSpPr>
        <p:spPr>
          <a:xfrm>
            <a:off x="749505" y="2625605"/>
            <a:ext cx="10732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enza </a:t>
            </a:r>
            <a:r>
              <a:rPr lang="it-IT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CURIOSITÀ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vita rischia di scorrere </a:t>
            </a:r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modo piatto </a:t>
            </a:r>
            <a:r>
              <a:rPr lang="it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decenni </a:t>
            </a:r>
          </a:p>
        </p:txBody>
      </p:sp>
      <p:pic>
        <p:nvPicPr>
          <p:cNvPr id="1026" name="Picture 2" descr="Documento Di Firma Della Mano Maschio, Scrittura Dell'uomo Sul Contratto Di  Carta, Illustrazione Di Vettore Della Forma Di Impost Illustrazione  Vettoriale - Illustrazione di lista, sfondo: 80657858">
            <a:extLst>
              <a:ext uri="{FF2B5EF4-FFF2-40B4-BE49-F238E27FC236}">
                <a16:creationId xmlns:a16="http://schemas.microsoft.com/office/drawing/2014/main" id="{6F8A4E6A-F07C-3252-D4FC-A9B583B5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78" y="1952689"/>
            <a:ext cx="597500" cy="597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781D123-CEB1-E0B5-3FEC-2C74307C2C86}"/>
              </a:ext>
            </a:extLst>
          </p:cNvPr>
          <p:cNvSpPr/>
          <p:nvPr/>
        </p:nvSpPr>
        <p:spPr>
          <a:xfrm>
            <a:off x="4580533" y="1774212"/>
            <a:ext cx="3427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Il Messaggio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C196B2-AFDA-E4E7-3C93-F9E3E26C6250}"/>
              </a:ext>
            </a:extLst>
          </p:cNvPr>
          <p:cNvSpPr txBox="1"/>
          <p:nvPr/>
        </p:nvSpPr>
        <p:spPr>
          <a:xfrm>
            <a:off x="5368887" y="3497899"/>
            <a:ext cx="6097836" cy="29238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e, ancora peggio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arroccamento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convinzioni personali</a:t>
            </a:r>
          </a:p>
          <a:p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irrevocabili</a:t>
            </a:r>
            <a:b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Con problemi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nella relazione interpersonale</a:t>
            </a:r>
            <a:b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Con il disconoscimento dei valori posseduti</a:t>
            </a:r>
          </a:p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dagli altri</a:t>
            </a:r>
            <a:b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Con la chiusura mentale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 confronto ed</a:t>
            </a:r>
          </a:p>
          <a:p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all’accettazione di prospettive diverse </a:t>
            </a:r>
          </a:p>
          <a:p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dalle proprie.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17316C-9D7A-6AB4-A248-C54712E9983A}"/>
              </a:ext>
            </a:extLst>
          </p:cNvPr>
          <p:cNvSpPr txBox="1"/>
          <p:nvPr/>
        </p:nvSpPr>
        <p:spPr>
          <a:xfrm>
            <a:off x="1090670" y="3500653"/>
            <a:ext cx="3833870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stimoli a conoscere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Aspettative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Speranze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A0021CC-FB67-DE02-BA00-B6B7B048C3D7}"/>
              </a:ext>
            </a:extLst>
          </p:cNvPr>
          <p:cNvGrpSpPr/>
          <p:nvPr/>
        </p:nvGrpSpPr>
        <p:grpSpPr>
          <a:xfrm>
            <a:off x="1026721" y="4704370"/>
            <a:ext cx="3897819" cy="1977796"/>
            <a:chOff x="1026721" y="4336126"/>
            <a:chExt cx="3897819" cy="1977796"/>
          </a:xfrm>
        </p:grpSpPr>
        <p:pic>
          <p:nvPicPr>
            <p:cNvPr id="1028" name="Picture 4" descr="La solitudine e l'isolamento - Dott.ssa Valentina Villani Psicoterapeuta  Roma">
              <a:extLst>
                <a:ext uri="{FF2B5EF4-FFF2-40B4-BE49-F238E27FC236}">
                  <a16:creationId xmlns:a16="http://schemas.microsoft.com/office/drawing/2014/main" id="{EF9B5F95-78D9-DD4F-ECE9-AE4E77E90C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2" t="22997" r="18666" b="24498"/>
            <a:stretch/>
          </p:blipFill>
          <p:spPr bwMode="auto">
            <a:xfrm flipH="1">
              <a:off x="1090670" y="4336126"/>
              <a:ext cx="1358746" cy="160846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erché i Romani misero la malinconia sugli altari | il manifesto">
              <a:extLst>
                <a:ext uri="{FF2B5EF4-FFF2-40B4-BE49-F238E27FC236}">
                  <a16:creationId xmlns:a16="http://schemas.microsoft.com/office/drawing/2014/main" id="{60D111AD-6195-B6B4-EAAA-953C7A454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864" y="4336126"/>
              <a:ext cx="2242676" cy="156966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6475579-0206-B594-F59E-9F03D05D3766}"/>
                </a:ext>
              </a:extLst>
            </p:cNvPr>
            <p:cNvSpPr txBox="1"/>
            <p:nvPr/>
          </p:nvSpPr>
          <p:spPr>
            <a:xfrm>
              <a:off x="1026721" y="5944590"/>
              <a:ext cx="147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Solitudine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6296352-8861-C609-E816-E97B3B53B1F5}"/>
                </a:ext>
              </a:extLst>
            </p:cNvPr>
            <p:cNvSpPr txBox="1"/>
            <p:nvPr/>
          </p:nvSpPr>
          <p:spPr>
            <a:xfrm>
              <a:off x="3051990" y="5908799"/>
              <a:ext cx="147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Malinconia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4988A49-9FCD-CB4E-9083-F7E52CA7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1" y="456726"/>
            <a:ext cx="1290733" cy="12907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06FDAF-5695-CD57-99E6-85AD5968B60E}"/>
              </a:ext>
            </a:extLst>
          </p:cNvPr>
          <p:cNvSpPr txBox="1"/>
          <p:nvPr/>
        </p:nvSpPr>
        <p:spPr>
          <a:xfrm>
            <a:off x="661012" y="1759596"/>
            <a:ext cx="159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48D7C6-1857-7AB5-BF30-240CC8E21406}"/>
              </a:ext>
            </a:extLst>
          </p:cNvPr>
          <p:cNvSpPr txBox="1"/>
          <p:nvPr/>
        </p:nvSpPr>
        <p:spPr>
          <a:xfrm>
            <a:off x="2343528" y="1208104"/>
            <a:ext cx="754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(Eduardo è un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CURIOSO 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invita i suoi lettori ad essere altrettanto 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CURIOSI</a:t>
            </a:r>
            <a:r>
              <a:rPr lang="it-IT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568D9A-6318-3610-01E4-FE12BACDFF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175"/>
          <a:stretch/>
        </p:blipFill>
        <p:spPr>
          <a:xfrm>
            <a:off x="5598705" y="209050"/>
            <a:ext cx="994586" cy="90524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882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521</Words>
  <Application>Microsoft Macintosh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Brush Script MT</vt:lpstr>
      <vt:lpstr>Amarillo</vt:lpstr>
      <vt:lpstr>Arial</vt:lpstr>
      <vt:lpstr>Book Antiqua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89</cp:revision>
  <dcterms:created xsi:type="dcterms:W3CDTF">2023-03-17T14:58:56Z</dcterms:created>
  <dcterms:modified xsi:type="dcterms:W3CDTF">2023-04-17T16:38:04Z</dcterms:modified>
</cp:coreProperties>
</file>